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77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7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0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67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87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27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144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31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610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68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68" y="6015789"/>
            <a:ext cx="621672" cy="6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44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7E4A-2290-459B-B25A-114D864A6D74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3BD8-1058-42C0-B7D6-C5D49A5B0A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25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9B236"/>
          </a:solidFill>
          <a:latin typeface="Outfi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ibre Franklin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ibre Franklin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ibre Franklin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ibre Franklin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ibre Franklin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81C853E-5716-4AD1-8DA1-70F39B2760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710" y="1056688"/>
            <a:ext cx="5456196" cy="196098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106029" y="3894149"/>
            <a:ext cx="6053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chemeClr val="accent2"/>
                </a:solidFill>
                <a:latin typeface="Libre Franklin" pitchFamily="2" charset="0"/>
              </a:rPr>
              <a:t>Indiquer le titre/sujet de la présentation</a:t>
            </a:r>
            <a:endParaRPr lang="fr-FR" sz="2400" b="1" dirty="0">
              <a:solidFill>
                <a:schemeClr val="accent2"/>
              </a:solidFill>
              <a:latin typeface="Libre Frankli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4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Libre Franklin" pitchFamily="2" charset="0"/>
              </a:rPr>
              <a:t>Les SISM, qu’est-ce que c’est ?</a:t>
            </a:r>
            <a:endParaRPr lang="fr-FR" dirty="0">
              <a:latin typeface="Libre Franklin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9769" y="2025132"/>
            <a:ext cx="9652462" cy="4351338"/>
          </a:xfrm>
        </p:spPr>
        <p:txBody>
          <a:bodyPr>
            <a:normAutofit fontScale="92500"/>
          </a:bodyPr>
          <a:lstStyle/>
          <a:p>
            <a:pPr algn="just" fontAlgn="base"/>
            <a:r>
              <a:rPr lang="fr-FR" b="1" dirty="0">
                <a:solidFill>
                  <a:schemeClr val="accent1"/>
                </a:solidFill>
                <a:latin typeface="Outfit" pitchFamily="2" charset="0"/>
              </a:rPr>
              <a:t>Depuis 1990</a:t>
            </a:r>
            <a:r>
              <a:rPr lang="fr-FR" dirty="0">
                <a:latin typeface="Outfit" pitchFamily="2" charset="0"/>
              </a:rPr>
              <a:t>, les SISM sont LE moment privilégié pour </a:t>
            </a:r>
            <a:r>
              <a:rPr lang="fr-FR" b="1" dirty="0">
                <a:solidFill>
                  <a:schemeClr val="accent1"/>
                </a:solidFill>
                <a:latin typeface="Outfit" pitchFamily="2" charset="0"/>
              </a:rPr>
              <a:t>promouvoir la santé mentale de toute la population</a:t>
            </a:r>
            <a:r>
              <a:rPr lang="fr-FR" dirty="0">
                <a:latin typeface="Outfit" pitchFamily="2" charset="0"/>
              </a:rPr>
              <a:t>, partout en France métropolitaine et ultramarine.</a:t>
            </a:r>
            <a:endParaRPr lang="fr-FR" b="1" dirty="0">
              <a:latin typeface="Outfit" pitchFamily="2" charset="0"/>
            </a:endParaRPr>
          </a:p>
          <a:p>
            <a:pPr marL="0" indent="0" algn="just" fontAlgn="base">
              <a:buNone/>
            </a:pPr>
            <a:endParaRPr lang="fr-FR" dirty="0" smtClean="0">
              <a:latin typeface="Outfit" pitchFamily="2" charset="0"/>
            </a:endParaRPr>
          </a:p>
          <a:p>
            <a:pPr algn="just" fontAlgn="base"/>
            <a:r>
              <a:rPr lang="fr-FR" dirty="0" smtClean="0">
                <a:latin typeface="Outfit" pitchFamily="2" charset="0"/>
              </a:rPr>
              <a:t>Les </a:t>
            </a:r>
            <a:r>
              <a:rPr lang="fr-FR" dirty="0">
                <a:latin typeface="Outfit" pitchFamily="2" charset="0"/>
              </a:rPr>
              <a:t>SISM ont lieu pendant </a:t>
            </a:r>
            <a:r>
              <a:rPr lang="fr-FR" b="1" dirty="0">
                <a:solidFill>
                  <a:schemeClr val="accent1"/>
                </a:solidFill>
                <a:latin typeface="Outfit" pitchFamily="2" charset="0"/>
              </a:rPr>
              <a:t>deux semaines en octobre</a:t>
            </a:r>
            <a:r>
              <a:rPr lang="fr-FR" dirty="0">
                <a:latin typeface="Outfit" pitchFamily="2" charset="0"/>
              </a:rPr>
              <a:t>, autour de la journée mondiale de la santé mentale du 10 octobre</a:t>
            </a:r>
            <a:r>
              <a:rPr lang="fr-FR" dirty="0" smtClean="0">
                <a:latin typeface="Outfit" pitchFamily="2" charset="0"/>
              </a:rPr>
              <a:t>.</a:t>
            </a:r>
          </a:p>
          <a:p>
            <a:pPr marL="0" indent="0" algn="just" fontAlgn="base">
              <a:buNone/>
            </a:pPr>
            <a:endParaRPr lang="fr-FR" b="1" dirty="0">
              <a:latin typeface="Outfit" pitchFamily="2" charset="0"/>
            </a:endParaRPr>
          </a:p>
          <a:p>
            <a:pPr algn="just"/>
            <a:r>
              <a:rPr lang="fr-FR" b="1" dirty="0" smtClean="0">
                <a:solidFill>
                  <a:schemeClr val="accent1"/>
                </a:solidFill>
                <a:latin typeface="Outfit" pitchFamily="2" charset="0"/>
              </a:rPr>
              <a:t>En </a:t>
            </a:r>
            <a:r>
              <a:rPr lang="fr-FR" b="1" dirty="0">
                <a:solidFill>
                  <a:schemeClr val="accent1"/>
                </a:solidFill>
                <a:latin typeface="Outfit" pitchFamily="2" charset="0"/>
              </a:rPr>
              <a:t>2023, plus de 1500 événements ont eu lieu :</a:t>
            </a:r>
            <a:r>
              <a:rPr lang="fr-FR" dirty="0">
                <a:latin typeface="Outfit" pitchFamily="2" charset="0"/>
              </a:rPr>
              <a:t> ciné-débats, théâtre-forums, bibliothèques vivantes, animations, fresques artistiques participatives, conférences, e</a:t>
            </a:r>
            <a:r>
              <a:rPr lang="fr-FR" dirty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9444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Libre Franklin" pitchFamily="2" charset="0"/>
              </a:rPr>
              <a:t>Les 6 objectifs des SISM</a:t>
            </a:r>
            <a:endParaRPr lang="fr-FR" dirty="0">
              <a:latin typeface="Libre Franklin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2808" y="1825624"/>
            <a:ext cx="9027695" cy="503237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b="1" dirty="0">
                <a:solidFill>
                  <a:schemeClr val="accent1"/>
                </a:solidFill>
                <a:latin typeface="Outfit" pitchFamily="2" charset="0"/>
              </a:rPr>
              <a:t>PROMOUVOIR</a:t>
            </a:r>
            <a:r>
              <a:rPr lang="fr-FR" b="1" dirty="0">
                <a:latin typeface="Outfit" pitchFamily="2" charset="0"/>
              </a:rPr>
              <a:t> </a:t>
            </a:r>
            <a:r>
              <a:rPr lang="fr-FR" dirty="0">
                <a:solidFill>
                  <a:schemeClr val="accent1"/>
                </a:solidFill>
                <a:latin typeface="Outfit" pitchFamily="2" charset="0"/>
              </a:rPr>
              <a:t>une vision globale de la santé mentale</a:t>
            </a:r>
            <a:r>
              <a:rPr lang="fr-FR" dirty="0">
                <a:latin typeface="Outfit" pitchFamily="2" charset="0"/>
              </a:rPr>
              <a:t>, à partir de la thématique définie chaque </a:t>
            </a:r>
            <a:r>
              <a:rPr lang="fr-FR" dirty="0" smtClean="0">
                <a:latin typeface="Outfit" pitchFamily="2" charset="0"/>
              </a:rPr>
              <a:t>année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fr-FR" dirty="0">
              <a:latin typeface="Outfit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b="1" dirty="0" smtClean="0">
                <a:solidFill>
                  <a:schemeClr val="accent1"/>
                </a:solidFill>
                <a:latin typeface="Outfit" pitchFamily="2" charset="0"/>
              </a:rPr>
              <a:t>INFORMER</a:t>
            </a:r>
            <a:r>
              <a:rPr lang="fr-FR" dirty="0" smtClean="0">
                <a:latin typeface="Outfit" pitchFamily="2" charset="0"/>
              </a:rPr>
              <a:t> </a:t>
            </a:r>
            <a:r>
              <a:rPr lang="fr-FR" dirty="0">
                <a:solidFill>
                  <a:schemeClr val="accent1"/>
                </a:solidFill>
                <a:latin typeface="Outfit" pitchFamily="2" charset="0"/>
              </a:rPr>
              <a:t>sur la santé mentale</a:t>
            </a:r>
            <a:r>
              <a:rPr lang="fr-FR" dirty="0">
                <a:latin typeface="Outfit" pitchFamily="2" charset="0"/>
              </a:rPr>
              <a:t>, les troubles psychiques, les possibilités de rétablissement, les droits et la variété des ressources existantes (promotion, prévention, éducation, soins, accompagnements, entraide, etc</a:t>
            </a:r>
            <a:r>
              <a:rPr lang="fr-FR" dirty="0" smtClean="0">
                <a:latin typeface="Outfit" pitchFamily="2" charset="0"/>
              </a:rPr>
              <a:t>.)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fr-FR" dirty="0">
              <a:latin typeface="Outfit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b="1" dirty="0" smtClean="0">
                <a:solidFill>
                  <a:schemeClr val="accent1"/>
                </a:solidFill>
                <a:latin typeface="Outfit" pitchFamily="2" charset="0"/>
              </a:rPr>
              <a:t>DÉSTIGMATISER</a:t>
            </a:r>
            <a:r>
              <a:rPr lang="fr-FR" dirty="0" smtClean="0">
                <a:solidFill>
                  <a:schemeClr val="accent1"/>
                </a:solidFill>
                <a:latin typeface="Outfit" pitchFamily="2" charset="0"/>
              </a:rPr>
              <a:t> </a:t>
            </a:r>
            <a:r>
              <a:rPr lang="fr-FR" dirty="0">
                <a:solidFill>
                  <a:schemeClr val="accent1"/>
                </a:solidFill>
                <a:latin typeface="Outfit" pitchFamily="2" charset="0"/>
              </a:rPr>
              <a:t>les troubles psychiques </a:t>
            </a:r>
            <a:r>
              <a:rPr lang="fr-FR" dirty="0">
                <a:latin typeface="Outfit" pitchFamily="2" charset="0"/>
              </a:rPr>
              <a:t>en favorisant le partage du savoir expérientiel et déstigmatiser les ressources sanitaires, sociales et médico-sociales</a:t>
            </a:r>
            <a:r>
              <a:rPr lang="fr-FR" dirty="0" smtClean="0">
                <a:latin typeface="Outfit" pitchFamily="2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fr-FR" dirty="0">
              <a:latin typeface="Outfit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b="1" dirty="0" smtClean="0">
                <a:solidFill>
                  <a:schemeClr val="accent1"/>
                </a:solidFill>
                <a:latin typeface="Outfit" pitchFamily="2" charset="0"/>
              </a:rPr>
              <a:t>FAVORISER</a:t>
            </a:r>
            <a:r>
              <a:rPr lang="fr-FR" dirty="0" smtClean="0">
                <a:latin typeface="Outfit" pitchFamily="2" charset="0"/>
              </a:rPr>
              <a:t> </a:t>
            </a:r>
            <a:r>
              <a:rPr lang="fr-FR" dirty="0">
                <a:solidFill>
                  <a:schemeClr val="accent1"/>
                </a:solidFill>
                <a:latin typeface="Outfit" pitchFamily="2" charset="0"/>
              </a:rPr>
              <a:t>le développement des ressources </a:t>
            </a:r>
            <a:r>
              <a:rPr lang="fr-FR" dirty="0">
                <a:latin typeface="Outfit" pitchFamily="2" charset="0"/>
              </a:rPr>
              <a:t>individuelles, sociales et environnementales pour prendre soin de la santé mentale de la </a:t>
            </a:r>
            <a:r>
              <a:rPr lang="fr-FR" dirty="0" smtClean="0">
                <a:latin typeface="Outfit" pitchFamily="2" charset="0"/>
              </a:rPr>
              <a:t>population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fr-FR" dirty="0">
              <a:latin typeface="Outfit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b="1" dirty="0" smtClean="0">
                <a:solidFill>
                  <a:schemeClr val="accent1"/>
                </a:solidFill>
                <a:latin typeface="Outfit" pitchFamily="2" charset="0"/>
              </a:rPr>
              <a:t>FÉDÉRER</a:t>
            </a:r>
            <a:r>
              <a:rPr lang="fr-FR" b="1" dirty="0" smtClean="0">
                <a:latin typeface="Outfit" pitchFamily="2" charset="0"/>
              </a:rPr>
              <a:t> </a:t>
            </a:r>
            <a:r>
              <a:rPr lang="fr-FR" dirty="0">
                <a:solidFill>
                  <a:schemeClr val="accent1"/>
                </a:solidFill>
                <a:latin typeface="Outfit" pitchFamily="2" charset="0"/>
              </a:rPr>
              <a:t>les personnes qui souhaitent agir en faveur de la santé mentale</a:t>
            </a:r>
            <a:r>
              <a:rPr lang="fr-FR" dirty="0">
                <a:latin typeface="Outfit" pitchFamily="2" charset="0"/>
              </a:rPr>
              <a:t>, construire des événements en partenariat local et ouvrir des débats </a:t>
            </a:r>
            <a:r>
              <a:rPr lang="fr-FR" dirty="0" smtClean="0">
                <a:latin typeface="Outfit" pitchFamily="2" charset="0"/>
              </a:rPr>
              <a:t>citoyens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fr-FR" dirty="0">
              <a:latin typeface="Outfit" pitchFamily="2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b="1" dirty="0">
                <a:solidFill>
                  <a:schemeClr val="accent1"/>
                </a:solidFill>
                <a:latin typeface="Outfit" pitchFamily="2" charset="0"/>
              </a:rPr>
              <a:t>FAIRE CONNAÎTRE </a:t>
            </a:r>
            <a:r>
              <a:rPr lang="fr-FR" dirty="0">
                <a:solidFill>
                  <a:schemeClr val="accent1"/>
                </a:solidFill>
                <a:latin typeface="Outfit" pitchFamily="2" charset="0"/>
              </a:rPr>
              <a:t>les lieux, les moyens et les personnes </a:t>
            </a:r>
            <a:r>
              <a:rPr lang="fr-FR" dirty="0">
                <a:latin typeface="Outfit" pitchFamily="2" charset="0"/>
              </a:rPr>
              <a:t>pouvant apporter un soutien de proximité et une information fiable sur la santé mentale</a:t>
            </a:r>
          </a:p>
        </p:txBody>
      </p:sp>
      <p:sp>
        <p:nvSpPr>
          <p:cNvPr id="5" name="Heptagone 4"/>
          <p:cNvSpPr/>
          <p:nvPr/>
        </p:nvSpPr>
        <p:spPr>
          <a:xfrm>
            <a:off x="1245266" y="1825624"/>
            <a:ext cx="372979" cy="356102"/>
          </a:xfrm>
          <a:prstGeom prst="hept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mtClean="0">
                <a:solidFill>
                  <a:schemeClr val="accent2"/>
                </a:solidFill>
              </a:rPr>
              <a:t>1</a:t>
            </a:r>
            <a:endParaRPr lang="fr-FR" b="1">
              <a:solidFill>
                <a:schemeClr val="accent2"/>
              </a:solidFill>
            </a:endParaRPr>
          </a:p>
        </p:txBody>
      </p:sp>
      <p:sp>
        <p:nvSpPr>
          <p:cNvPr id="6" name="Heptagone 5"/>
          <p:cNvSpPr/>
          <p:nvPr/>
        </p:nvSpPr>
        <p:spPr>
          <a:xfrm>
            <a:off x="1245265" y="2667834"/>
            <a:ext cx="372979" cy="356102"/>
          </a:xfrm>
          <a:prstGeom prst="hept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" name="Heptagone 6"/>
          <p:cNvSpPr/>
          <p:nvPr/>
        </p:nvSpPr>
        <p:spPr>
          <a:xfrm>
            <a:off x="1245265" y="3693106"/>
            <a:ext cx="372979" cy="356102"/>
          </a:xfrm>
          <a:prstGeom prst="hept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8" name="Heptagone 7"/>
          <p:cNvSpPr/>
          <p:nvPr/>
        </p:nvSpPr>
        <p:spPr>
          <a:xfrm>
            <a:off x="1299409" y="4539071"/>
            <a:ext cx="372979" cy="356102"/>
          </a:xfrm>
          <a:prstGeom prst="hept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9" name="Heptagone 8"/>
          <p:cNvSpPr/>
          <p:nvPr/>
        </p:nvSpPr>
        <p:spPr>
          <a:xfrm>
            <a:off x="1299409" y="5342433"/>
            <a:ext cx="372979" cy="356102"/>
          </a:xfrm>
          <a:prstGeom prst="hept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0" name="Heptagone 9"/>
          <p:cNvSpPr/>
          <p:nvPr/>
        </p:nvSpPr>
        <p:spPr>
          <a:xfrm>
            <a:off x="1303420" y="6145795"/>
            <a:ext cx="372979" cy="356102"/>
          </a:xfrm>
          <a:prstGeom prst="hept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772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Libre Franklin" pitchFamily="2" charset="0"/>
              </a:rPr>
              <a:t>Le Collectif national des SISM</a:t>
            </a:r>
            <a:endParaRPr lang="fr-FR" dirty="0">
              <a:latin typeface="Libre Franklin" pitchFamily="2" charset="0"/>
            </a:endParaRPr>
          </a:p>
        </p:txBody>
      </p:sp>
      <p:pic>
        <p:nvPicPr>
          <p:cNvPr id="1026" name="Picture 2" descr="https://lh7-us.googleusercontent.com/y88gWkx8184dBEEcQpr3YuojF7-wnYfiDS-ItgjRvua7puFIj5WMN8bh2kXBHUrRmeZPoTvQydxpx8Kz8FXbp9XzEqzwUrOLJFi5Mb7kY8QHuPNmwWNUwzZYQfn4-zEG2KvcPS0LpMr-fIbnBpxHf6i4qg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7367"/>
            <a:ext cx="12163090" cy="322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184656" y="1916897"/>
            <a:ext cx="9793778" cy="56426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2200"/>
              </a:spcAft>
              <a:buNone/>
            </a:pPr>
            <a:r>
              <a:rPr lang="fr-FR" sz="2400" b="1" dirty="0" smtClean="0">
                <a:solidFill>
                  <a:schemeClr val="accent4"/>
                </a:solidFill>
                <a:latin typeface="Outfit" pitchFamily="2" charset="0"/>
              </a:rPr>
              <a:t>Composé de 25 membres</a:t>
            </a:r>
            <a:endParaRPr lang="fr-FR" sz="2400" dirty="0">
              <a:solidFill>
                <a:schemeClr val="accent4"/>
              </a:solidFill>
              <a:latin typeface="Outfi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65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Libre Franklin" pitchFamily="2" charset="0"/>
              </a:rPr>
              <a:t>Le Collectif national des SISM</a:t>
            </a:r>
            <a:endParaRPr lang="fr-FR" dirty="0">
              <a:latin typeface="Libre Franklin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9111" y="1808998"/>
            <a:ext cx="9793778" cy="484789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600"/>
              </a:spcBef>
              <a:spcAft>
                <a:spcPts val="2200"/>
              </a:spcAft>
              <a:buNone/>
            </a:pPr>
            <a:r>
              <a:rPr lang="fr-FR" b="1" dirty="0" smtClean="0">
                <a:solidFill>
                  <a:srgbClr val="434343"/>
                </a:solidFill>
                <a:latin typeface="Outfit" pitchFamily="2" charset="0"/>
              </a:rPr>
              <a:t>Son rôle :</a:t>
            </a:r>
            <a:endParaRPr lang="fr-FR" dirty="0">
              <a:latin typeface="Outfit" pitchFamily="2" charset="0"/>
            </a:endParaRPr>
          </a:p>
          <a:p>
            <a:pPr lvl="1" indent="-360000" algn="just" fontAlgn="base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Choisir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une</a:t>
            </a:r>
            <a:r>
              <a:rPr lang="fr-FR" sz="2600" dirty="0">
                <a:solidFill>
                  <a:srgbClr val="38B6AC"/>
                </a:solidFill>
                <a:latin typeface="Outfit" pitchFamily="2" charset="0"/>
              </a:rPr>
              <a:t>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thématique annuelle</a:t>
            </a:r>
            <a:r>
              <a:rPr lang="fr-FR" sz="2600" b="1" dirty="0">
                <a:solidFill>
                  <a:srgbClr val="6F78B8"/>
                </a:solidFill>
                <a:latin typeface="Outfit" pitchFamily="2" charset="0"/>
              </a:rPr>
              <a:t>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définie par un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argumentaire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rédigé en </a:t>
            </a: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commun</a:t>
            </a:r>
          </a:p>
          <a:p>
            <a:pPr lvl="1" indent="-360000" algn="just" fontAlgn="base">
              <a:lnSpc>
                <a:spcPct val="120000"/>
              </a:lnSpc>
              <a:spcBef>
                <a:spcPts val="22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Valider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la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stratégie et les supports d’organisation, de communication et d’évaluation</a:t>
            </a:r>
            <a:r>
              <a:rPr lang="fr-FR" sz="2600" dirty="0">
                <a:solidFill>
                  <a:srgbClr val="38B6AC"/>
                </a:solidFill>
                <a:latin typeface="Outfit" pitchFamily="2" charset="0"/>
              </a:rPr>
              <a:t>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produits par le Secrétariat </a:t>
            </a: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général</a:t>
            </a: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fr-FR" sz="2600" dirty="0">
              <a:solidFill>
                <a:srgbClr val="F9B236"/>
              </a:solidFill>
              <a:latin typeface="Outfit" pitchFamily="2" charset="0"/>
            </a:endParaRP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Communiquer sur les SISM au niveau national en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valorisant l’ensemble des </a:t>
            </a:r>
            <a:r>
              <a:rPr lang="fr-FR" sz="2600" b="1" dirty="0" smtClean="0">
                <a:solidFill>
                  <a:srgbClr val="38B6AC"/>
                </a:solidFill>
                <a:latin typeface="Outfit" pitchFamily="2" charset="0"/>
              </a:rPr>
              <a:t>manifestations</a:t>
            </a: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fr-FR" sz="2600" dirty="0">
              <a:solidFill>
                <a:srgbClr val="F9B236"/>
              </a:solidFill>
              <a:latin typeface="Outfit" pitchFamily="2" charset="0"/>
            </a:endParaRP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Promouvoir les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partenariats locaux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 et favoriser la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mise en réseau</a:t>
            </a:r>
            <a:r>
              <a:rPr lang="fr-FR" sz="2600" dirty="0">
                <a:solidFill>
                  <a:srgbClr val="38B6AC"/>
                </a:solidFill>
                <a:latin typeface="Outfit" pitchFamily="2" charset="0"/>
              </a:rPr>
              <a:t>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des </a:t>
            </a:r>
            <a:r>
              <a:rPr lang="fr-FR" sz="2600" dirty="0" err="1">
                <a:solidFill>
                  <a:srgbClr val="434343"/>
                </a:solidFill>
                <a:latin typeface="Outfit" pitchFamily="2" charset="0"/>
              </a:rPr>
              <a:t>acteur·ice·s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 pour réaliser des événements </a:t>
            </a: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SISM</a:t>
            </a: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fr-FR" sz="2600" dirty="0">
              <a:solidFill>
                <a:srgbClr val="F9B236"/>
              </a:solidFill>
              <a:latin typeface="Outfit" pitchFamily="2" charset="0"/>
            </a:endParaRP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spcAft>
                <a:spcPts val="2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Choisir de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nouveaux partenaires à intégrer dans le Collectif </a:t>
            </a:r>
            <a:r>
              <a:rPr lang="fr-FR" sz="2600" b="1" dirty="0" smtClean="0">
                <a:solidFill>
                  <a:srgbClr val="38B6AC"/>
                </a:solidFill>
                <a:latin typeface="Outfit" pitchFamily="2" charset="0"/>
              </a:rPr>
              <a:t>national</a:t>
            </a:r>
            <a:endParaRPr lang="fr-FR" sz="2600" dirty="0" smtClean="0">
              <a:solidFill>
                <a:srgbClr val="F9B236"/>
              </a:solidFill>
              <a:latin typeface="Outfit" pitchFamily="2" charset="0"/>
            </a:endParaRPr>
          </a:p>
          <a:p>
            <a:pPr lvl="1" indent="-360000" algn="just" fontAlgn="base">
              <a:lnSpc>
                <a:spcPct val="120000"/>
              </a:lnSpc>
              <a:spcBef>
                <a:spcPts val="0"/>
              </a:spcBef>
              <a:spcAft>
                <a:spcPts val="2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Garantir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le</a:t>
            </a:r>
            <a:r>
              <a:rPr lang="fr-FR" sz="2600" dirty="0">
                <a:solidFill>
                  <a:srgbClr val="38B6AC"/>
                </a:solidFill>
                <a:latin typeface="Outfit" pitchFamily="2" charset="0"/>
              </a:rPr>
              <a:t> </a:t>
            </a:r>
            <a:r>
              <a:rPr lang="fr-FR" sz="2600" b="1" dirty="0">
                <a:solidFill>
                  <a:srgbClr val="38B6AC"/>
                </a:solidFill>
                <a:latin typeface="Outfit" pitchFamily="2" charset="0"/>
              </a:rPr>
              <a:t>respect de la charte</a:t>
            </a:r>
            <a:r>
              <a:rPr lang="fr-FR" sz="2600" b="1" dirty="0">
                <a:solidFill>
                  <a:srgbClr val="6F78B8"/>
                </a:solidFill>
                <a:latin typeface="Outfit" pitchFamily="2" charset="0"/>
              </a:rPr>
              <a:t>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du Collectif national</a:t>
            </a:r>
            <a:endParaRPr lang="fr-FR" sz="2600" dirty="0">
              <a:latin typeface="Outfi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Libre Franklin" pitchFamily="2" charset="0"/>
              </a:rPr>
              <a:t>Les collectifs SISM locaux</a:t>
            </a:r>
            <a:endParaRPr lang="fr-FR" dirty="0">
              <a:latin typeface="Libre Franklin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6271" y="1850564"/>
            <a:ext cx="9519458" cy="435133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2200"/>
              </a:spcBef>
              <a:spcAft>
                <a:spcPts val="2200"/>
              </a:spcAft>
              <a:buNone/>
            </a:pPr>
            <a:r>
              <a:rPr lang="fr-FR" sz="2600" b="1" dirty="0">
                <a:solidFill>
                  <a:srgbClr val="6F78B8"/>
                </a:solidFill>
                <a:latin typeface="Outfit" pitchFamily="2" charset="0"/>
              </a:rPr>
              <a:t>Réseaux autonomes d’</a:t>
            </a:r>
            <a:r>
              <a:rPr lang="fr-FR" sz="2600" b="1" dirty="0" err="1">
                <a:solidFill>
                  <a:srgbClr val="6F78B8"/>
                </a:solidFill>
                <a:latin typeface="Outfit" pitchFamily="2" charset="0"/>
              </a:rPr>
              <a:t>organisateur·ice·s</a:t>
            </a:r>
            <a:r>
              <a:rPr lang="fr-FR" sz="2600" b="1" dirty="0">
                <a:solidFill>
                  <a:srgbClr val="6F78B8"/>
                </a:solidFill>
                <a:latin typeface="Outfit" pitchFamily="2" charset="0"/>
              </a:rPr>
              <a:t> d’actions SISM</a:t>
            </a:r>
            <a:endParaRPr lang="fr-FR" sz="2600" dirty="0">
              <a:latin typeface="Outfit" pitchFamily="2" charset="0"/>
            </a:endParaRPr>
          </a:p>
          <a:p>
            <a:pPr algn="just" fontAlgn="base">
              <a:spcBef>
                <a:spcPts val="2200"/>
              </a:spcBef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434343"/>
                </a:solidFill>
                <a:latin typeface="Outfit" pitchFamily="2" charset="0"/>
              </a:rPr>
              <a:t>    </a:t>
            </a: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3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collectifs régionaux</a:t>
            </a:r>
          </a:p>
          <a:p>
            <a:pPr algn="just" fontAlgn="base">
              <a:spcBef>
                <a:spcPts val="0"/>
              </a:spcBef>
              <a:spcAft>
                <a:spcPts val="2200"/>
              </a:spcAft>
              <a:buFont typeface="Wingdings" panose="05000000000000000000" pitchFamily="2" charset="2"/>
              <a:buChar char="Ø"/>
            </a:pPr>
            <a:r>
              <a:rPr lang="fr-FR" sz="2600" dirty="0" smtClean="0">
                <a:solidFill>
                  <a:srgbClr val="434343"/>
                </a:solidFill>
                <a:latin typeface="Outfit" pitchFamily="2" charset="0"/>
              </a:rPr>
              <a:t>    Une </a:t>
            </a:r>
            <a:r>
              <a:rPr lang="fr-FR" sz="2600" dirty="0">
                <a:solidFill>
                  <a:srgbClr val="434343"/>
                </a:solidFill>
                <a:latin typeface="Outfit" pitchFamily="2" charset="0"/>
              </a:rPr>
              <a:t>cinquantaine de collectifs départementaux</a:t>
            </a:r>
          </a:p>
          <a:p>
            <a:pPr marL="0" indent="0" algn="just">
              <a:buNone/>
            </a:pPr>
            <a:r>
              <a:rPr lang="fr-FR" sz="2400" dirty="0">
                <a:solidFill>
                  <a:srgbClr val="6F78B8"/>
                </a:solidFill>
                <a:latin typeface="Outfit" pitchFamily="2" charset="0"/>
              </a:rPr>
              <a:t>Composés de :</a:t>
            </a:r>
            <a:r>
              <a:rPr lang="fr-FR" sz="2400" dirty="0">
                <a:solidFill>
                  <a:srgbClr val="434343"/>
                </a:solidFill>
                <a:latin typeface="Outfit" pitchFamily="2" charset="0"/>
              </a:rPr>
              <a:t> Groupes d’Entraide Mutuelle (GEM), associations culturelles et sportives, Centres Médicaux Psychologiques (CMP), Maisons des </a:t>
            </a:r>
            <a:r>
              <a:rPr lang="fr-FR" sz="2400" dirty="0" err="1">
                <a:solidFill>
                  <a:srgbClr val="434343"/>
                </a:solidFill>
                <a:latin typeface="Outfit" pitchFamily="2" charset="0"/>
              </a:rPr>
              <a:t>Adolescent·e·s</a:t>
            </a:r>
            <a:r>
              <a:rPr lang="fr-FR" sz="2400" dirty="0">
                <a:solidFill>
                  <a:srgbClr val="434343"/>
                </a:solidFill>
                <a:latin typeface="Outfit" pitchFamily="2" charset="0"/>
              </a:rPr>
              <a:t>, médiathèques, antennes de l’Union Nationale de Famille et Amis de personnes malades et/ou handicapées psychiques (Unafam), Conseils Locaux de Santé Mentale (CLSM), établissements scolaires, etc.</a:t>
            </a:r>
            <a:endParaRPr lang="fr-FR" sz="2400" dirty="0">
              <a:latin typeface="Outfi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Outfit" pitchFamily="2" charset="0"/>
              </a:rPr>
              <a:t>À compléter en fonction du type de présentation, du public, des sujets abordés, etc.</a:t>
            </a:r>
            <a:endParaRPr lang="fr-FR" dirty="0">
              <a:latin typeface="Outfi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2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SISM">
  <a:themeElements>
    <a:clrScheme name="SIS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B6AC"/>
      </a:accent1>
      <a:accent2>
        <a:srgbClr val="F9B236"/>
      </a:accent2>
      <a:accent3>
        <a:srgbClr val="EE7682"/>
      </a:accent3>
      <a:accent4>
        <a:srgbClr val="6F78B8"/>
      </a:accent4>
      <a:accent5>
        <a:srgbClr val="FCE1E7"/>
      </a:accent5>
      <a:accent6>
        <a:srgbClr val="EDF7F6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 SISM" id="{59DD5FA2-DD4C-4D3A-B8D2-826A601D0C11}" vid="{F03742AF-DA45-4EE6-968F-32894BAC01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SISM</Template>
  <TotalTime>49</TotalTime>
  <Words>431</Words>
  <Application>Microsoft Office PowerPoint</Application>
  <PresentationFormat>Grand écran</PresentationFormat>
  <Paragraphs>44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Libre Franklin</vt:lpstr>
      <vt:lpstr>Outfit</vt:lpstr>
      <vt:lpstr>Wingdings</vt:lpstr>
      <vt:lpstr>Thème SISM</vt:lpstr>
      <vt:lpstr>Présentation PowerPoint</vt:lpstr>
      <vt:lpstr>Les SISM, qu’est-ce que c’est ?</vt:lpstr>
      <vt:lpstr>Les 6 objectifs des SISM</vt:lpstr>
      <vt:lpstr>Le Collectif national des SISM</vt:lpstr>
      <vt:lpstr>Le Collectif national des SISM</vt:lpstr>
      <vt:lpstr>Les collectifs SISM locaux</vt:lpstr>
      <vt:lpstr>Présentation PowerPoint</vt:lpstr>
    </vt:vector>
  </TitlesOfParts>
  <Company>GHU 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FRANCOIS Alice</dc:creator>
  <cp:lastModifiedBy>NOMBLOT Anne</cp:lastModifiedBy>
  <cp:revision>8</cp:revision>
  <dcterms:created xsi:type="dcterms:W3CDTF">2024-04-03T11:06:31Z</dcterms:created>
  <dcterms:modified xsi:type="dcterms:W3CDTF">2024-09-18T14:32:15Z</dcterms:modified>
</cp:coreProperties>
</file>