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669088" cy="9872663"/>
  <p:embeddedFontLst>
    <p:embeddedFont>
      <p:font typeface="Open Sans Condensed" panose="020B0604020202020204" charset="0"/>
      <p:regular r:id="rId6"/>
    </p:embeddedFont>
    <p:embeddedFont>
      <p:font typeface="Goudy Stout" panose="0202090407030B020401" pitchFamily="18" charset="0"/>
      <p:regular r:id="rId7"/>
    </p:embeddedFont>
    <p:embeddedFont>
      <p:font typeface="Open Sans Bold" panose="020B0604020202020204" charset="0"/>
      <p:regular r:id="rId8"/>
      <p:bold r:id="rId9"/>
    </p:embeddedFont>
    <p:embeddedFont>
      <p:font typeface="Bebas Neue Bold" panose="020B0604020202020204" charset="0"/>
      <p:regular r:id="rId10"/>
    </p:embeddedFont>
    <p:embeddedFont>
      <p:font typeface="IBM Plex Sans Condensed Bold" panose="020B0604020202020204" charset="0"/>
      <p:regular r:id="rId11"/>
    </p:embeddedFont>
    <p:embeddedFont>
      <p:font typeface="Arial Black" panose="020B0A04020102020204" pitchFamily="34" charset="0"/>
      <p:bold r:id="rId12"/>
    </p:embeddedFont>
    <p:embeddedFont>
      <p:font typeface="Libre Franklin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240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2.svg"/><Relationship Id="rId21" Type="http://schemas.openxmlformats.org/officeDocument/2006/relationships/image" Target="../media/image18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253"/>
            <a:ext cx="7601402" cy="8236435"/>
          </a:xfrm>
          <a:custGeom>
            <a:avLst/>
            <a:gdLst/>
            <a:ahLst/>
            <a:cxnLst/>
            <a:rect l="l" t="t" r="r" b="b"/>
            <a:pathLst>
              <a:path w="7649798" h="10780694">
                <a:moveTo>
                  <a:pt x="0" y="0"/>
                </a:moveTo>
                <a:lnTo>
                  <a:pt x="7649798" y="0"/>
                </a:lnTo>
                <a:lnTo>
                  <a:pt x="7649798" y="10780694"/>
                </a:lnTo>
                <a:lnTo>
                  <a:pt x="0" y="10780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/>
          <p:cNvSpPr/>
          <p:nvPr/>
        </p:nvSpPr>
        <p:spPr>
          <a:xfrm>
            <a:off x="111506" y="401514"/>
            <a:ext cx="803832" cy="821192"/>
          </a:xfrm>
          <a:custGeom>
            <a:avLst/>
            <a:gdLst/>
            <a:ahLst/>
            <a:cxnLst/>
            <a:rect l="l" t="t" r="r" b="b"/>
            <a:pathLst>
              <a:path w="404084" h="404084">
                <a:moveTo>
                  <a:pt x="0" y="0"/>
                </a:moveTo>
                <a:lnTo>
                  <a:pt x="404085" y="0"/>
                </a:lnTo>
                <a:lnTo>
                  <a:pt x="404085" y="404084"/>
                </a:lnTo>
                <a:lnTo>
                  <a:pt x="0" y="4040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3625850" y="5755"/>
            <a:ext cx="3819145" cy="2820141"/>
          </a:xfrm>
          <a:custGeom>
            <a:avLst/>
            <a:gdLst/>
            <a:ahLst/>
            <a:cxnLst/>
            <a:rect l="l" t="t" r="r" b="b"/>
            <a:pathLst>
              <a:path w="1680486" h="650418">
                <a:moveTo>
                  <a:pt x="0" y="0"/>
                </a:moveTo>
                <a:lnTo>
                  <a:pt x="1680486" y="0"/>
                </a:lnTo>
                <a:lnTo>
                  <a:pt x="1680486" y="650418"/>
                </a:lnTo>
                <a:lnTo>
                  <a:pt x="0" y="650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86955" y="4889499"/>
            <a:ext cx="1968797" cy="3051244"/>
            <a:chOff x="6132964" y="492128"/>
            <a:chExt cx="7866375" cy="6409343"/>
          </a:xfrm>
        </p:grpSpPr>
        <p:sp>
          <p:nvSpPr>
            <p:cNvPr id="6" name="Freeform 6"/>
            <p:cNvSpPr/>
            <p:nvPr/>
          </p:nvSpPr>
          <p:spPr>
            <a:xfrm>
              <a:off x="6132964" y="492128"/>
              <a:ext cx="7866375" cy="6409343"/>
            </a:xfrm>
            <a:custGeom>
              <a:avLst/>
              <a:gdLst/>
              <a:ahLst/>
              <a:cxnLst/>
              <a:rect l="l" t="t" r="r" b="b"/>
              <a:pathLst>
                <a:path w="10692003" h="5519039">
                  <a:moveTo>
                    <a:pt x="0" y="5519039"/>
                  </a:moveTo>
                  <a:lnTo>
                    <a:pt x="10692003" y="551903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-39" normalizeH="0" baseline="0" noProof="0" dirty="0">
                <a:ln>
                  <a:noFill/>
                </a:ln>
                <a:solidFill>
                  <a:srgbClr val="38B6AC"/>
                </a:solidFill>
                <a:effectLst/>
                <a:uLnTx/>
                <a:uFillTx/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39" normalizeH="0" baseline="0" noProof="0" dirty="0" err="1">
                  <a:ln>
                    <a:noFill/>
                  </a:ln>
                  <a:solidFill>
                    <a:srgbClr val="38B6AC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Lundi</a:t>
              </a:r>
              <a:r>
                <a:rPr kumimoji="0" lang="en-US" sz="1600" b="1" i="0" u="none" strike="noStrike" kern="1200" cap="none" spc="-39" normalizeH="0" baseline="0" noProof="0" dirty="0">
                  <a:ln>
                    <a:noFill/>
                  </a:ln>
                  <a:solidFill>
                    <a:srgbClr val="38B6AC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 7 </a:t>
              </a:r>
              <a:r>
                <a:rPr kumimoji="0" lang="en-US" sz="1600" b="1" i="0" u="none" strike="noStrike" kern="1200" cap="none" spc="-39" normalizeH="0" baseline="0" noProof="0" dirty="0" err="1">
                  <a:ln>
                    <a:noFill/>
                  </a:ln>
                  <a:solidFill>
                    <a:srgbClr val="38B6AC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octobre</a:t>
              </a:r>
              <a:endParaRPr lang="en-US" sz="1600" b="1" spc="-39" dirty="0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-39" normalizeH="0" baseline="0" noProof="0" dirty="0">
                  <a:ln>
                    <a:noFill/>
                  </a:ln>
                  <a:solidFill>
                    <a:srgbClr val="38B6AC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20h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39" normalizeH="0" baseline="0" noProof="0" dirty="0">
                <a:ln>
                  <a:noFill/>
                </a:ln>
                <a:solidFill>
                  <a:srgbClr val="38B6AC"/>
                </a:solidFill>
                <a:effectLst/>
                <a:uLnTx/>
                <a:uFillTx/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pc="-39" dirty="0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C</a:t>
              </a:r>
              <a:r>
                <a:rPr kumimoji="0" lang="en-US" sz="1600" i="0" u="none" strike="noStrike" kern="1200" cap="none" spc="-39" normalizeH="0" baseline="0" noProof="0" dirty="0" err="1">
                  <a:ln>
                    <a:noFill/>
                  </a:ln>
                  <a:solidFill>
                    <a:srgbClr val="38B6AC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inéma</a:t>
              </a:r>
              <a:r>
                <a:rPr kumimoji="0" lang="en-US" sz="1600" i="0" u="none" strike="noStrike" kern="1200" cap="none" spc="-39" normalizeH="0" baseline="0" noProof="0" dirty="0">
                  <a:ln>
                    <a:noFill/>
                  </a:ln>
                  <a:solidFill>
                    <a:srgbClr val="38B6AC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 du Plateau d’ Assy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spc="-39" dirty="0">
                <a:solidFill>
                  <a:srgbClr val="38B6AC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39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Film </a:t>
              </a:r>
              <a:r>
                <a:rPr kumimoji="0" lang="en-US" sz="1200" b="0" i="0" u="none" strike="noStrike" kern="1200" cap="none" spc="-39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documentaire</a:t>
              </a:r>
              <a:r>
                <a:rPr kumimoji="0" lang="en-US" sz="1200" b="0" i="0" u="none" strike="noStrike" kern="1200" cap="none" spc="-39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39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  <a:r>
                <a:rPr kumimoji="0" lang="en-US" sz="1200" b="1" i="1" u="none" strike="noStrike" kern="1200" cap="none" spc="-39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Tout pour </a:t>
              </a:r>
              <a:r>
                <a:rPr kumimoji="0" lang="en-US" sz="1200" b="1" i="1" u="none" strike="noStrike" kern="1200" cap="none" spc="-39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être</a:t>
              </a:r>
              <a:r>
                <a:rPr kumimoji="0" lang="en-US" sz="1200" b="1" i="1" u="none" strike="noStrike" kern="1200" cap="none" spc="-39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  <a:r>
                <a:rPr kumimoji="0" lang="en-US" sz="1200" b="1" i="1" u="none" strike="noStrike" kern="1200" cap="none" spc="-39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heureux</a:t>
              </a:r>
              <a:r>
                <a:rPr kumimoji="0" lang="en-US" sz="1200" b="1" i="1" u="none" strike="noStrike" kern="1200" cap="none" spc="-39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  <a:endParaRPr kumimoji="0" lang="en-US" sz="1200" b="1" i="0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D</a:t>
              </a:r>
              <a:r>
                <a:rPr kumimoji="0" lang="en-US" sz="1200" b="0" i="0" u="none" strike="noStrike" kern="1200" cap="none" spc="-39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ébat</a:t>
              </a:r>
              <a:r>
                <a:rPr kumimoji="0" lang="en-US" sz="1200" b="0" i="0" u="none" strike="noStrike" kern="1200" cap="none" spc="-39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spc="-39" dirty="0">
                  <a:solidFill>
                    <a:srgbClr val="000000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Entrée:</a:t>
              </a:r>
              <a:r>
                <a:rPr kumimoji="0" lang="en-US" sz="1400" b="1" i="0" u="none" strike="noStrike" kern="1200" cap="none" spc="-39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 4,5 </a:t>
              </a:r>
              <a:r>
                <a:rPr lang="en-US" sz="1400" b="1" spc="-39" dirty="0">
                  <a:solidFill>
                    <a:srgbClr val="000000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€</a:t>
              </a:r>
              <a:endParaRPr kumimoji="0" lang="en-US" sz="1400" b="1" i="0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endParaRPr>
            </a:p>
            <a:p>
              <a:pPr marL="307933" marR="0" lvl="1" indent="-153966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1400" b="0" i="0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endParaRPr lang="fr-FR"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24821" y="8165500"/>
            <a:ext cx="709255" cy="539615"/>
          </a:xfrm>
          <a:custGeom>
            <a:avLst/>
            <a:gdLst/>
            <a:ahLst/>
            <a:cxnLst/>
            <a:rect l="l" t="t" r="r" b="b"/>
            <a:pathLst>
              <a:path w="835460" h="565606">
                <a:moveTo>
                  <a:pt x="0" y="0"/>
                </a:moveTo>
                <a:lnTo>
                  <a:pt x="835461" y="0"/>
                </a:lnTo>
                <a:lnTo>
                  <a:pt x="835461" y="565606"/>
                </a:lnTo>
                <a:lnTo>
                  <a:pt x="0" y="5656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337128" y="3658844"/>
            <a:ext cx="7101248" cy="68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18"/>
              </a:lnSpc>
            </a:pPr>
            <a:r>
              <a:rPr lang="en-US" sz="1941" spc="46" dirty="0" err="1">
                <a:solidFill>
                  <a:srgbClr val="5A73B7"/>
                </a:solidFill>
                <a:latin typeface="Goudy Stout" panose="0202090407030B020401" pitchFamily="18" charset="0"/>
                <a:ea typeface="Bebas Neue Bold"/>
                <a:cs typeface="Bebas Neue Bold"/>
                <a:sym typeface="Bebas Neue Bold"/>
              </a:rPr>
              <a:t>en</a:t>
            </a:r>
            <a:r>
              <a:rPr lang="en-US" sz="1941" spc="46" dirty="0">
                <a:solidFill>
                  <a:srgbClr val="5A73B7"/>
                </a:solidFill>
                <a:latin typeface="Goudy Stout" panose="0202090407030B020401" pitchFamily="18" charset="0"/>
                <a:ea typeface="Bebas Neue Bold"/>
                <a:cs typeface="Bebas Neue Bold"/>
                <a:sym typeface="Bebas Neue Bold"/>
              </a:rPr>
              <a:t> </a:t>
            </a:r>
            <a:r>
              <a:rPr lang="en-US" sz="1941" spc="46" dirty="0" err="1">
                <a:solidFill>
                  <a:srgbClr val="5A73B7"/>
                </a:solidFill>
                <a:latin typeface="Goudy Stout" panose="0202090407030B020401" pitchFamily="18" charset="0"/>
                <a:ea typeface="Bebas Neue Bold"/>
                <a:cs typeface="Bebas Neue Bold"/>
                <a:sym typeface="Bebas Neue Bold"/>
              </a:rPr>
              <a:t>mouvement</a:t>
            </a:r>
            <a:r>
              <a:rPr lang="en-US" sz="1941" spc="46" dirty="0">
                <a:solidFill>
                  <a:srgbClr val="5A73B7"/>
                </a:solidFill>
                <a:latin typeface="Goudy Stout" panose="0202090407030B020401" pitchFamily="18" charset="0"/>
                <a:ea typeface="Bebas Neue Bold"/>
                <a:cs typeface="Bebas Neue Bold"/>
                <a:sym typeface="Bebas Neue Bold"/>
              </a:rPr>
              <a:t> pour </a:t>
            </a:r>
            <a:r>
              <a:rPr lang="en-US" sz="1941" spc="46" dirty="0" err="1">
                <a:solidFill>
                  <a:srgbClr val="5A73B7"/>
                </a:solidFill>
                <a:latin typeface="Goudy Stout" panose="0202090407030B020401" pitchFamily="18" charset="0"/>
                <a:ea typeface="Bebas Neue Bold"/>
                <a:cs typeface="Bebas Neue Bold"/>
                <a:sym typeface="Bebas Neue Bold"/>
              </a:rPr>
              <a:t>notre</a:t>
            </a:r>
            <a:r>
              <a:rPr lang="en-US" sz="1941" spc="46" dirty="0">
                <a:solidFill>
                  <a:srgbClr val="5A73B7"/>
                </a:solidFill>
                <a:latin typeface="Goudy Stout" panose="0202090407030B020401" pitchFamily="18" charset="0"/>
                <a:ea typeface="Bebas Neue Bold"/>
                <a:cs typeface="Bebas Neue Bold"/>
                <a:sym typeface="Bebas Neue Bold"/>
              </a:rPr>
              <a:t> 		   santé </a:t>
            </a:r>
            <a:r>
              <a:rPr lang="en-US" sz="1941" spc="46" dirty="0" err="1">
                <a:solidFill>
                  <a:srgbClr val="5A73B7"/>
                </a:solidFill>
                <a:latin typeface="Goudy Stout" panose="0202090407030B020401" pitchFamily="18" charset="0"/>
                <a:ea typeface="Bebas Neue Bold"/>
                <a:cs typeface="Bebas Neue Bold"/>
                <a:sym typeface="Bebas Neue Bold"/>
              </a:rPr>
              <a:t>mentale</a:t>
            </a:r>
            <a:endParaRPr lang="en-US" sz="1941" spc="46" dirty="0">
              <a:solidFill>
                <a:srgbClr val="5A73B7"/>
              </a:solidFill>
              <a:latin typeface="Goudy Stout" panose="0202090407030B020401" pitchFamily="18" charset="0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1" name="TextBox 11"/>
          <p:cNvSpPr txBox="1"/>
          <p:nvPr/>
        </p:nvSpPr>
        <p:spPr>
          <a:xfrm rot="16680">
            <a:off x="3173218" y="3358500"/>
            <a:ext cx="1324839" cy="16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6"/>
              </a:lnSpc>
            </a:pPr>
            <a:r>
              <a:rPr lang="en-US" sz="975" spc="27" dirty="0">
                <a:solidFill>
                  <a:srgbClr val="5B73B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412" y="160214"/>
            <a:ext cx="3025213" cy="29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4"/>
              </a:lnSpc>
            </a:pPr>
            <a:r>
              <a:rPr lang="en-US" sz="1667" spc="-8" dirty="0">
                <a:solidFill>
                  <a:srgbClr val="5A73B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www.semaines-sante-mentale.fr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019" y="7790602"/>
            <a:ext cx="5755010" cy="1049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endParaRPr lang="en-US" sz="1400" spc="-39" dirty="0">
              <a:solidFill>
                <a:srgbClr val="38B6AC"/>
              </a:solidFill>
              <a:latin typeface="Libre Franklin" pitchFamily="2" charset="0"/>
              <a:ea typeface="Open Sans Condensed"/>
              <a:cs typeface="Open Sans Condensed"/>
              <a:sym typeface="Open Sans Condensed"/>
            </a:endParaRPr>
          </a:p>
          <a:p>
            <a:pPr marL="153967" lvl="1" algn="l">
              <a:spcBef>
                <a:spcPct val="0"/>
              </a:spcBef>
            </a:pPr>
            <a:endParaRPr lang="en-US" sz="1400" spc="-39" dirty="0">
              <a:solidFill>
                <a:srgbClr val="000000"/>
              </a:solidFill>
              <a:latin typeface="Libre Franklin" pitchFamily="2" charset="0"/>
              <a:ea typeface="Open Sans Condensed"/>
              <a:cs typeface="Open Sans Condensed"/>
              <a:sym typeface="Open Sans Condensed"/>
            </a:endParaRPr>
          </a:p>
          <a:p>
            <a:pPr algn="l">
              <a:lnSpc>
                <a:spcPts val="1626"/>
              </a:lnSpc>
              <a:spcBef>
                <a:spcPct val="0"/>
              </a:spcBef>
            </a:pPr>
            <a:endParaRPr lang="en-US" sz="1400" spc="-39" dirty="0">
              <a:solidFill>
                <a:srgbClr val="000000"/>
              </a:solidFill>
              <a:latin typeface="Open Sans Condensed"/>
              <a:ea typeface="Open Sans Condensed"/>
              <a:cs typeface="Open Sans Condensed"/>
              <a:sym typeface="Open Sans Condensed"/>
            </a:endParaRPr>
          </a:p>
          <a:p>
            <a:pPr algn="l">
              <a:lnSpc>
                <a:spcPts val="1626"/>
              </a:lnSpc>
              <a:spcBef>
                <a:spcPct val="0"/>
              </a:spcBef>
            </a:pPr>
            <a:endParaRPr lang="en-US" sz="1626" spc="-45" dirty="0">
              <a:solidFill>
                <a:srgbClr val="000000"/>
              </a:solidFill>
              <a:latin typeface="Open Sans Condensed"/>
              <a:ea typeface="Open Sans Condensed"/>
              <a:cs typeface="Open Sans Condensed"/>
              <a:sym typeface="Open Sans Condensed"/>
            </a:endParaRPr>
          </a:p>
          <a:p>
            <a:pPr algn="l">
              <a:lnSpc>
                <a:spcPts val="1626"/>
              </a:lnSpc>
              <a:spcBef>
                <a:spcPct val="0"/>
              </a:spcBef>
            </a:pPr>
            <a:endParaRPr lang="en-US" sz="1626" spc="-45" dirty="0">
              <a:solidFill>
                <a:srgbClr val="000000"/>
              </a:solidFill>
              <a:latin typeface="Open Sans Condensed"/>
              <a:ea typeface="Open Sans Condensed"/>
              <a:cs typeface="Open Sans Condensed"/>
              <a:sym typeface="Open Sans Condensed"/>
            </a:endParaRP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4C9870A5-234F-42B8-2CF0-F7C1C8867F5E}"/>
              </a:ext>
            </a:extLst>
          </p:cNvPr>
          <p:cNvGrpSpPr>
            <a:grpSpLocks noChangeAspect="1"/>
          </p:cNvGrpSpPr>
          <p:nvPr/>
        </p:nvGrpSpPr>
        <p:grpSpPr>
          <a:xfrm>
            <a:off x="2276451" y="4900201"/>
            <a:ext cx="2602126" cy="4789899"/>
            <a:chOff x="603289" y="-20137"/>
            <a:chExt cx="9864708" cy="5405824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C20E3DB-B4DA-2E6F-FA93-8AC41401C24F}"/>
                </a:ext>
              </a:extLst>
            </p:cNvPr>
            <p:cNvSpPr/>
            <p:nvPr/>
          </p:nvSpPr>
          <p:spPr>
            <a:xfrm>
              <a:off x="603289" y="-20137"/>
              <a:ext cx="9864708" cy="5405824"/>
            </a:xfrm>
            <a:custGeom>
              <a:avLst/>
              <a:gdLst/>
              <a:ahLst/>
              <a:cxnLst/>
              <a:rect l="l" t="t" r="r" b="b"/>
              <a:pathLst>
                <a:path w="10692003" h="5519039">
                  <a:moveTo>
                    <a:pt x="0" y="5519039"/>
                  </a:moveTo>
                  <a:lnTo>
                    <a:pt x="10692003" y="551903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/>
            <a:lstStyle/>
            <a:p>
              <a:pPr algn="ctr">
                <a:spcBef>
                  <a:spcPct val="0"/>
                </a:spcBef>
              </a:pPr>
              <a:endParaRPr lang="en-US" sz="1600" b="1" spc="-39" dirty="0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600" b="1" spc="-39" dirty="0" err="1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Mercredi</a:t>
              </a:r>
              <a:r>
                <a:rPr lang="en-US" sz="1600" b="1" spc="-39" dirty="0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 9 </a:t>
              </a:r>
              <a:r>
                <a:rPr lang="en-US" sz="1600" b="1" spc="-39" dirty="0" err="1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octobre</a:t>
              </a:r>
              <a:endParaRPr lang="en-US" sz="1600" b="1" spc="-39" dirty="0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600" b="1" spc="-39" dirty="0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  10h à 17h </a:t>
              </a:r>
            </a:p>
            <a:p>
              <a:pPr algn="ctr">
                <a:spcBef>
                  <a:spcPct val="0"/>
                </a:spcBef>
              </a:pPr>
              <a:endParaRPr lang="en-US" sz="1600" b="1" spc="-39" dirty="0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600" spc="-39" dirty="0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Place </a:t>
              </a:r>
              <a:r>
                <a:rPr lang="en-US" sz="1600" spc="-39" dirty="0" err="1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Grenette</a:t>
              </a:r>
              <a:r>
                <a:rPr lang="en-US" sz="1600" spc="-39" dirty="0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 </a:t>
              </a:r>
            </a:p>
            <a:p>
              <a:pPr marL="153967" lvl="1" algn="ctr">
                <a:spcBef>
                  <a:spcPct val="0"/>
                </a:spcBef>
              </a:pPr>
              <a:r>
                <a:rPr lang="en-US" sz="1600" spc="-39" dirty="0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à Sallanches </a:t>
              </a:r>
            </a:p>
            <a:p>
              <a:pPr marL="153967" lvl="1" algn="ctr">
                <a:spcBef>
                  <a:spcPct val="0"/>
                </a:spcBef>
              </a:pPr>
              <a:endParaRPr lang="en-US" sz="1200" b="1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Initiation </a:t>
              </a:r>
              <a:r>
                <a:rPr lang="en-US" sz="1200" b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Marche </a:t>
              </a:r>
              <a:r>
                <a:rPr lang="en-US" sz="1200" b="1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nordique</a:t>
              </a:r>
              <a:endParaRPr lang="en-US" sz="1200" b="1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r>
                <a:rPr lang="en-US" sz="1200" b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10h &amp; 15h</a:t>
              </a:r>
            </a:p>
            <a:p>
              <a:pPr algn="ctr">
                <a:spcBef>
                  <a:spcPct val="0"/>
                </a:spcBef>
              </a:pPr>
              <a:endParaRPr lang="en-US" sz="1200" b="1" spc="-39" dirty="0">
                <a:solidFill>
                  <a:srgbClr val="38B6AC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r>
                <a:rPr lang="en-US" sz="1200" b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Stands </a:t>
              </a:r>
              <a:r>
                <a:rPr lang="en-US" sz="1200" b="1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d’information</a:t>
              </a:r>
              <a:r>
                <a:rPr lang="en-US" sz="1200" b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des structures de soins </a:t>
              </a:r>
              <a:r>
                <a:rPr lang="en-US" sz="1200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psychiques</a:t>
              </a: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, </a:t>
              </a:r>
              <a:r>
                <a:rPr lang="en-US" sz="1200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d’accompagnement</a:t>
              </a: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et </a:t>
              </a:r>
              <a:r>
                <a:rPr lang="en-US" sz="1200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d’activités</a:t>
              </a: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  <a:r>
                <a:rPr lang="en-US" sz="1200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associatives</a:t>
              </a: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r>
                <a:rPr lang="en-US" sz="1200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Réalité</a:t>
              </a: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  <a:r>
                <a:rPr lang="en-US" sz="1200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virtuelle</a:t>
              </a: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  <a:r>
                <a:rPr lang="en-US" sz="1200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en</a:t>
              </a: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lien avec le handicap </a:t>
              </a:r>
              <a:r>
                <a:rPr lang="en-US" sz="1200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psychique</a:t>
              </a: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r>
                <a:rPr lang="en-US" sz="1200" b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Groupe de Parole</a:t>
              </a:r>
            </a:p>
            <a:p>
              <a:pPr marL="153967" lvl="1" algn="ctr">
                <a:spcBef>
                  <a:spcPct val="0"/>
                </a:spcBef>
              </a:pPr>
              <a:r>
                <a:rPr lang="en-US" sz="1200" b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14h</a:t>
              </a:r>
            </a:p>
            <a:p>
              <a:pPr marL="153967" lvl="1" algn="ctr">
                <a:spcBef>
                  <a:spcPct val="0"/>
                </a:spcBef>
              </a:pP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Petite restauration</a:t>
              </a:r>
            </a:p>
            <a:p>
              <a:pPr marL="153967" lvl="1" algn="ctr">
                <a:spcBef>
                  <a:spcPct val="0"/>
                </a:spcBef>
              </a:pP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307933" lvl="1" indent="-153966" algn="ctr">
                <a:spcBef>
                  <a:spcPct val="0"/>
                </a:spcBef>
                <a:buFont typeface="Arial"/>
                <a:buChar char="•"/>
              </a:pP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endParaRPr lang="en-US" sz="14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307933" marR="0" lvl="1" indent="-153966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1400" b="0" i="0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endParaRPr lang="fr-FR" dirty="0"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809E5FA1-E48C-9CA0-56BD-FEFBD5B664ED}"/>
              </a:ext>
            </a:extLst>
          </p:cNvPr>
          <p:cNvGrpSpPr>
            <a:grpSpLocks noChangeAspect="1"/>
          </p:cNvGrpSpPr>
          <p:nvPr/>
        </p:nvGrpSpPr>
        <p:grpSpPr>
          <a:xfrm>
            <a:off x="5011524" y="4900201"/>
            <a:ext cx="2433471" cy="3519581"/>
            <a:chOff x="2774526" y="-3657376"/>
            <a:chExt cx="10825439" cy="6676927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60AB0D3-8EB5-A9BE-70DD-D8722E8F481A}"/>
                </a:ext>
              </a:extLst>
            </p:cNvPr>
            <p:cNvSpPr/>
            <p:nvPr/>
          </p:nvSpPr>
          <p:spPr>
            <a:xfrm>
              <a:off x="2774526" y="-3657376"/>
              <a:ext cx="10825439" cy="6676927"/>
            </a:xfrm>
            <a:custGeom>
              <a:avLst/>
              <a:gdLst/>
              <a:ahLst/>
              <a:cxnLst/>
              <a:rect l="l" t="t" r="r" b="b"/>
              <a:pathLst>
                <a:path w="10692003" h="5519039">
                  <a:moveTo>
                    <a:pt x="0" y="5519039"/>
                  </a:moveTo>
                  <a:lnTo>
                    <a:pt x="10692003" y="551903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/>
            <a:lstStyle/>
            <a:p>
              <a:pPr marL="153967" lvl="1">
                <a:spcBef>
                  <a:spcPct val="0"/>
                </a:spcBef>
              </a:pPr>
              <a:endParaRPr lang="en-US" sz="1600" b="1" spc="-39" dirty="0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>
                <a:spcBef>
                  <a:spcPct val="0"/>
                </a:spcBef>
              </a:pPr>
              <a:r>
                <a:rPr lang="en-US" sz="1600" b="1" spc="-39" dirty="0" err="1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Vendredi</a:t>
              </a:r>
              <a:r>
                <a:rPr lang="en-US" sz="1600" b="1" spc="-39" dirty="0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 11octobre </a:t>
              </a:r>
            </a:p>
            <a:p>
              <a:pPr marL="153967" lvl="1" algn="ctr">
                <a:spcBef>
                  <a:spcPct val="0"/>
                </a:spcBef>
              </a:pPr>
              <a:r>
                <a:rPr lang="en-US" sz="1600" b="1" spc="-39" dirty="0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20h</a:t>
              </a:r>
            </a:p>
            <a:p>
              <a:pPr marL="153967" lvl="1" algn="ctr">
                <a:spcBef>
                  <a:spcPct val="0"/>
                </a:spcBef>
              </a:pPr>
              <a:endParaRPr lang="en-US" sz="1600" b="1" spc="-39" dirty="0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r>
                <a:rPr lang="en-US" sz="1600" spc="-39" dirty="0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Salle Saint Eloi </a:t>
              </a:r>
            </a:p>
            <a:p>
              <a:pPr marL="153967" lvl="1" algn="ctr">
                <a:spcBef>
                  <a:spcPct val="0"/>
                </a:spcBef>
              </a:pPr>
              <a:r>
                <a:rPr lang="en-US" sz="1600" spc="-39" dirty="0">
                  <a:solidFill>
                    <a:srgbClr val="38B6AC"/>
                  </a:solidFill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à Sallanches</a:t>
              </a:r>
            </a:p>
            <a:p>
              <a:pPr marL="153967" lvl="1" algn="ctr">
                <a:spcBef>
                  <a:spcPct val="0"/>
                </a:spcBef>
              </a:pPr>
              <a:endParaRPr lang="en-US" sz="1600" spc="-39" dirty="0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Projection du film </a:t>
              </a:r>
            </a:p>
            <a:p>
              <a:pPr marL="153967" lvl="1" algn="ctr">
                <a:spcBef>
                  <a:spcPct val="0"/>
                </a:spcBef>
              </a:pPr>
              <a:r>
                <a:rPr lang="en-US" sz="1200" b="1" i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Le </a:t>
              </a:r>
              <a:r>
                <a:rPr lang="en-US" sz="1200" b="1" i="1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relais</a:t>
              </a:r>
              <a:r>
                <a:rPr lang="en-US" sz="1200" b="1" i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  <a:r>
                <a:rPr lang="en-US" sz="1200" b="1" i="1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médico</a:t>
              </a:r>
              <a:r>
                <a:rPr lang="en-US" sz="1200" b="1" i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social de la </a:t>
              </a:r>
              <a:r>
                <a:rPr lang="en-US" sz="1200" b="1" i="1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grande</a:t>
              </a:r>
              <a:r>
                <a:rPr lang="en-US" sz="1200" b="1" i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  <a:r>
                <a:rPr lang="en-US" sz="1200" b="1" i="1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traversée</a:t>
              </a:r>
              <a:r>
                <a:rPr lang="en-US" sz="1200" b="1" i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des Alpes  </a:t>
              </a: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Table ronde et  </a:t>
              </a:r>
              <a:r>
                <a:rPr lang="en-US" sz="1200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témoignages</a:t>
              </a: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307933" lvl="1" indent="-153966" algn="ctr">
                <a:spcBef>
                  <a:spcPct val="0"/>
                </a:spcBef>
                <a:buFont typeface="Arial"/>
                <a:buChar char="•"/>
              </a:pPr>
              <a:endParaRPr lang="en-US" sz="1200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marL="153967" lvl="1" algn="ctr">
                <a:spcBef>
                  <a:spcPct val="0"/>
                </a:spcBef>
              </a:pP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Exposition </a:t>
              </a:r>
              <a:r>
                <a:rPr lang="en-US" sz="1200" i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Nature et </a:t>
              </a:r>
              <a:r>
                <a:rPr lang="en-US" sz="1200" i="1" spc="-39" dirty="0" err="1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sens</a:t>
              </a:r>
              <a:r>
                <a:rPr lang="en-US" sz="1200" i="1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 </a:t>
              </a:r>
            </a:p>
            <a:p>
              <a:pPr marL="153967" lvl="1" algn="ctr">
                <a:spcBef>
                  <a:spcPct val="0"/>
                </a:spcBef>
              </a:pPr>
              <a:r>
                <a:rPr lang="en-US" sz="1200" spc="-39" dirty="0">
                  <a:solidFill>
                    <a:srgbClr val="000000"/>
                  </a:solidFill>
                  <a:latin typeface="Libre Franklin" pitchFamily="2" charset="0"/>
                  <a:ea typeface="Open Sans Condensed"/>
                  <a:cs typeface="Open Sans Condensed"/>
                  <a:sym typeface="Open Sans Condensed"/>
                </a:rPr>
                <a:t>du GEM</a:t>
              </a:r>
            </a:p>
            <a:p>
              <a:pPr marL="153967" lvl="1" algn="ctr">
                <a:spcBef>
                  <a:spcPct val="0"/>
                </a:spcBef>
              </a:pPr>
              <a:endParaRPr kumimoji="0" lang="en-US" sz="1400" b="0" i="0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endParaRPr>
            </a:p>
            <a:p>
              <a:pPr algn="ctr"/>
              <a:r>
                <a:rPr lang="en-US" sz="1400" b="1" spc="-39" dirty="0">
                  <a:latin typeface="Arial Black" panose="020B0A04020102020204" pitchFamily="34" charset="0"/>
                  <a:ea typeface="Open Sans Condensed"/>
                  <a:cs typeface="Open Sans Condensed"/>
                  <a:sym typeface="Open Sans Condensed"/>
                </a:rPr>
                <a:t>Entrée libre</a:t>
              </a:r>
            </a:p>
            <a:p>
              <a:endParaRPr lang="fr-FR" dirty="0"/>
            </a:p>
          </p:txBody>
        </p:sp>
      </p:grpSp>
      <p:sp>
        <p:nvSpPr>
          <p:cNvPr id="20" name="Freeform 6">
            <a:extLst>
              <a:ext uri="{FF2B5EF4-FFF2-40B4-BE49-F238E27FC236}">
                <a16:creationId xmlns:a16="http://schemas.microsoft.com/office/drawing/2014/main" id="{B1D86747-387A-C49B-FC5D-7D834A329CC0}"/>
              </a:ext>
            </a:extLst>
          </p:cNvPr>
          <p:cNvSpPr/>
          <p:nvPr/>
        </p:nvSpPr>
        <p:spPr>
          <a:xfrm>
            <a:off x="4998208" y="8602772"/>
            <a:ext cx="2433471" cy="1276963"/>
          </a:xfrm>
          <a:custGeom>
            <a:avLst/>
            <a:gdLst/>
            <a:ahLst/>
            <a:cxnLst/>
            <a:rect l="l" t="t" r="r" b="b"/>
            <a:pathLst>
              <a:path w="10692003" h="5519039">
                <a:moveTo>
                  <a:pt x="0" y="5519039"/>
                </a:moveTo>
                <a:lnTo>
                  <a:pt x="10692003" y="5519039"/>
                </a:lnTo>
                <a:lnTo>
                  <a:pt x="10692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153967" lvl="1" algn="ctr">
              <a:spcBef>
                <a:spcPct val="0"/>
              </a:spcBef>
            </a:pPr>
            <a:r>
              <a:rPr lang="en-US" sz="1600" b="1" spc="-39" dirty="0" err="1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rPr>
              <a:t>Vendredi</a:t>
            </a:r>
            <a:r>
              <a:rPr lang="en-US" sz="1600" b="1" spc="-39" dirty="0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rPr>
              <a:t> 18octobre </a:t>
            </a:r>
          </a:p>
          <a:p>
            <a:pPr marL="153967" lvl="1" algn="ctr">
              <a:spcBef>
                <a:spcPct val="0"/>
              </a:spcBef>
            </a:pPr>
            <a:r>
              <a:rPr lang="en-US" sz="1600" b="1" spc="-39" dirty="0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rPr>
              <a:t>18 h</a:t>
            </a:r>
          </a:p>
          <a:p>
            <a:pPr marL="153967" lvl="1" algn="ctr">
              <a:spcBef>
                <a:spcPct val="0"/>
              </a:spcBef>
            </a:pPr>
            <a:r>
              <a:rPr lang="en-US" sz="1600" spc="-39" dirty="0">
                <a:solidFill>
                  <a:srgbClr val="38B6AC"/>
                </a:solidFill>
                <a:latin typeface="Arial Black" panose="020B0A04020102020204" pitchFamily="34" charset="0"/>
                <a:ea typeface="Open Sans Condensed"/>
                <a:cs typeface="Open Sans Condensed"/>
                <a:sym typeface="Open Sans Condensed"/>
              </a:rPr>
              <a:t>PMS de Passy</a:t>
            </a:r>
            <a:endParaRPr lang="en-US" sz="1600" spc="-39" dirty="0">
              <a:solidFill>
                <a:srgbClr val="92D050"/>
              </a:solidFill>
              <a:latin typeface="Arial Black" panose="020B0A04020102020204" pitchFamily="34" charset="0"/>
              <a:ea typeface="Open Sans Condensed"/>
              <a:cs typeface="Open Sans Condensed"/>
              <a:sym typeface="Open Sans Condensed"/>
            </a:endParaRPr>
          </a:p>
          <a:p>
            <a:pPr marL="153967" marR="0" lvl="1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rPr>
              <a:t>Temps </a:t>
            </a:r>
            <a:r>
              <a:rPr kumimoji="0" lang="en-US" sz="1200" b="0" i="0" u="none" strike="noStrike" kern="1200" cap="none" spc="-3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rPr>
              <a:t>partenaires</a:t>
            </a:r>
            <a:r>
              <a:rPr kumimoji="0" lang="en-US" sz="1200" b="0" i="0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rPr>
              <a:t>: vernissage de </a:t>
            </a:r>
            <a:r>
              <a:rPr kumimoji="0" lang="en-US" sz="1200" b="0" i="0" u="none" strike="noStrike" kern="1200" cap="none" spc="-3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rPr>
              <a:t>l’exposition</a:t>
            </a:r>
            <a:r>
              <a:rPr kumimoji="0" lang="en-US" sz="1200" b="0" i="0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rPr>
              <a:t> </a:t>
            </a:r>
            <a:r>
              <a:rPr lang="en-US" sz="1200" i="1" spc="-39" dirty="0">
                <a:solidFill>
                  <a:srgbClr val="000000"/>
                </a:solidFill>
                <a:latin typeface="Libre Franklin" pitchFamily="2" charset="0"/>
                <a:ea typeface="Open Sans Condensed"/>
                <a:cs typeface="Open Sans Condensed"/>
                <a:sym typeface="Open Sans Condensed"/>
              </a:rPr>
              <a:t>N</a:t>
            </a:r>
            <a:r>
              <a:rPr kumimoji="0" lang="en-US" sz="1200" b="0" i="1" u="none" strike="noStrike" kern="1200" cap="none" spc="-3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rPr>
              <a:t>ature</a:t>
            </a:r>
            <a:r>
              <a:rPr kumimoji="0" lang="en-US" sz="1200" b="0" i="1" u="none" strike="noStrike" kern="1200" cap="none" spc="-3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rPr>
              <a:t> et </a:t>
            </a:r>
            <a:r>
              <a:rPr kumimoji="0" lang="en-US" sz="1200" b="0" i="1" u="none" strike="noStrike" kern="1200" cap="none" spc="-3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itchFamily="2" charset="0"/>
                <a:ea typeface="Open Sans Condensed"/>
                <a:cs typeface="Open Sans Condensed"/>
                <a:sym typeface="Open Sans Condensed"/>
              </a:rPr>
              <a:t>sens</a:t>
            </a:r>
            <a:endParaRPr lang="fr-FR" sz="1200" i="1" dirty="0"/>
          </a:p>
        </p:txBody>
      </p:sp>
      <p:pic>
        <p:nvPicPr>
          <p:cNvPr id="22" name="Image 21" descr="Une image contenant logo, Police, Graphique, graphisme&#10;&#10;Description générée automatiquement">
            <a:extLst>
              <a:ext uri="{FF2B5EF4-FFF2-40B4-BE49-F238E27FC236}">
                <a16:creationId xmlns:a16="http://schemas.microsoft.com/office/drawing/2014/main" id="{6BF40312-1E9F-CF3F-F299-58454CF7FB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" y="8751744"/>
            <a:ext cx="695679" cy="695679"/>
          </a:xfrm>
          <a:prstGeom prst="rect">
            <a:avLst/>
          </a:prstGeom>
        </p:spPr>
      </p:pic>
      <p:pic>
        <p:nvPicPr>
          <p:cNvPr id="24" name="Image 23" descr="Une image contenant clipart, Graphique, vert, conception&#10;&#10;Description générée automatiquement">
            <a:extLst>
              <a:ext uri="{FF2B5EF4-FFF2-40B4-BE49-F238E27FC236}">
                <a16:creationId xmlns:a16="http://schemas.microsoft.com/office/drawing/2014/main" id="{62F3A360-1C60-99CE-70CF-6C28BBDADE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" y="8119797"/>
            <a:ext cx="648320" cy="648320"/>
          </a:xfrm>
          <a:prstGeom prst="rect">
            <a:avLst/>
          </a:prstGeom>
        </p:spPr>
      </p:pic>
      <p:pic>
        <p:nvPicPr>
          <p:cNvPr id="26" name="Image 25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EE74B1BB-122E-E8A5-0378-A0564615FD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43" y="10104029"/>
            <a:ext cx="698996" cy="554735"/>
          </a:xfrm>
          <a:prstGeom prst="rect">
            <a:avLst/>
          </a:prstGeom>
        </p:spPr>
      </p:pic>
      <p:pic>
        <p:nvPicPr>
          <p:cNvPr id="30" name="Image 29" descr="Une image contenant Graphique, logo, Police, graphisme&#10;&#10;Description générée automatiquement">
            <a:extLst>
              <a:ext uri="{FF2B5EF4-FFF2-40B4-BE49-F238E27FC236}">
                <a16:creationId xmlns:a16="http://schemas.microsoft.com/office/drawing/2014/main" id="{7A15B107-AE72-6AF6-96C8-3677EA4FF8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7" y="8758907"/>
            <a:ext cx="773128" cy="773128"/>
          </a:xfrm>
          <a:prstGeom prst="rect">
            <a:avLst/>
          </a:prstGeom>
        </p:spPr>
      </p:pic>
      <p:pic>
        <p:nvPicPr>
          <p:cNvPr id="36" name="Image 35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FE0433C3-48C3-C4A3-1002-17E9F732EB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05" y="10062726"/>
            <a:ext cx="594124" cy="554735"/>
          </a:xfrm>
          <a:prstGeom prst="rect">
            <a:avLst/>
          </a:prstGeom>
        </p:spPr>
      </p:pic>
      <p:pic>
        <p:nvPicPr>
          <p:cNvPr id="38" name="Image 37" descr="Une image contenant Police, Graphique, logo, conception&#10;&#10;Description générée automatiquement">
            <a:extLst>
              <a:ext uri="{FF2B5EF4-FFF2-40B4-BE49-F238E27FC236}">
                <a16:creationId xmlns:a16="http://schemas.microsoft.com/office/drawing/2014/main" id="{EB93C8B9-4B1B-A896-68D7-A8727B9F6C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12" y="10062725"/>
            <a:ext cx="649037" cy="649037"/>
          </a:xfrm>
          <a:prstGeom prst="rect">
            <a:avLst/>
          </a:prstGeom>
        </p:spPr>
      </p:pic>
      <p:pic>
        <p:nvPicPr>
          <p:cNvPr id="40" name="Image 39" descr="Une image contenant texte, dessin, Dessin d’enfant, dessin humoristique&#10;&#10;Description générée automatiquement">
            <a:extLst>
              <a:ext uri="{FF2B5EF4-FFF2-40B4-BE49-F238E27FC236}">
                <a16:creationId xmlns:a16="http://schemas.microsoft.com/office/drawing/2014/main" id="{A40A45EA-F682-4700-1916-40FBB04856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6" y="9435642"/>
            <a:ext cx="652933" cy="652933"/>
          </a:xfrm>
          <a:prstGeom prst="rect">
            <a:avLst/>
          </a:prstGeom>
        </p:spPr>
      </p:pic>
      <p:pic>
        <p:nvPicPr>
          <p:cNvPr id="42" name="Image 4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40E0EFBE-5673-E215-7A07-8052F63626B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6" y="9400328"/>
            <a:ext cx="675889" cy="568298"/>
          </a:xfrm>
          <a:prstGeom prst="rect">
            <a:avLst/>
          </a:prstGeom>
        </p:spPr>
      </p:pic>
      <p:pic>
        <p:nvPicPr>
          <p:cNvPr id="44" name="Image 43" descr="Une image contenant texte, Police, horloge, capture d’écran&#10;&#10;Description générée automatiquement">
            <a:extLst>
              <a:ext uri="{FF2B5EF4-FFF2-40B4-BE49-F238E27FC236}">
                <a16:creationId xmlns:a16="http://schemas.microsoft.com/office/drawing/2014/main" id="{7E2BD1D9-1023-DAA5-7B3C-2F8E50D02C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2" y="10055241"/>
            <a:ext cx="677581" cy="589133"/>
          </a:xfrm>
          <a:prstGeom prst="rect">
            <a:avLst/>
          </a:prstGeom>
        </p:spPr>
      </p:pic>
      <p:pic>
        <p:nvPicPr>
          <p:cNvPr id="46" name="Image 45" descr="Une image contenant cercle, Caractère coloré, Graphique&#10;&#10;Description générée automatiquement">
            <a:extLst>
              <a:ext uri="{FF2B5EF4-FFF2-40B4-BE49-F238E27FC236}">
                <a16:creationId xmlns:a16="http://schemas.microsoft.com/office/drawing/2014/main" id="{E0FB69FE-A441-FBD2-8C6F-1644076683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62" y="10039564"/>
            <a:ext cx="697046" cy="640375"/>
          </a:xfrm>
          <a:prstGeom prst="rect">
            <a:avLst/>
          </a:prstGeom>
        </p:spPr>
      </p:pic>
      <p:pic>
        <p:nvPicPr>
          <p:cNvPr id="48" name="Image 47" descr="Une image contenant clipart, Graphique, graphisme, conception&#10;&#10;Description générée automatiquement">
            <a:extLst>
              <a:ext uri="{FF2B5EF4-FFF2-40B4-BE49-F238E27FC236}">
                <a16:creationId xmlns:a16="http://schemas.microsoft.com/office/drawing/2014/main" id="{FD199753-B5CC-00E9-D3CE-21236DFD1A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23" y="9952096"/>
            <a:ext cx="685800" cy="685800"/>
          </a:xfrm>
          <a:prstGeom prst="rect">
            <a:avLst/>
          </a:prstGeom>
        </p:spPr>
      </p:pic>
      <p:pic>
        <p:nvPicPr>
          <p:cNvPr id="50" name="Image 49" descr="Une image contenant écriture manuscrite, Dessin d’enfant, illustration, dessin&#10;&#10;Description générée automatiquement">
            <a:extLst>
              <a:ext uri="{FF2B5EF4-FFF2-40B4-BE49-F238E27FC236}">
                <a16:creationId xmlns:a16="http://schemas.microsoft.com/office/drawing/2014/main" id="{6EE5EC3E-03ED-8A8F-E7CF-70FFFD74368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07" y="10027245"/>
            <a:ext cx="828289" cy="515803"/>
          </a:xfrm>
          <a:prstGeom prst="rect">
            <a:avLst/>
          </a:prstGeom>
        </p:spPr>
      </p:pic>
      <p:pic>
        <p:nvPicPr>
          <p:cNvPr id="56" name="Image 55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AE4FACF2-D7B4-CB7C-1109-D036878EAF8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57" y="10060273"/>
            <a:ext cx="1027361" cy="559639"/>
          </a:xfrm>
          <a:prstGeom prst="rect">
            <a:avLst/>
          </a:prstGeom>
        </p:spPr>
      </p:pic>
      <p:pic>
        <p:nvPicPr>
          <p:cNvPr id="9" name="Image 8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F06AD3E5-8C97-91C9-3C19-38D3B4F9DB2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92" y="10088575"/>
            <a:ext cx="675889" cy="579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BED5E7F026349BE04DD4AD456A923" ma:contentTypeVersion="10" ma:contentTypeDescription="Crée un document." ma:contentTypeScope="" ma:versionID="ca00c7baf5fe91d6c64697e37fa1fe78">
  <xsd:schema xmlns:xsd="http://www.w3.org/2001/XMLSchema" xmlns:xs="http://www.w3.org/2001/XMLSchema" xmlns:p="http://schemas.microsoft.com/office/2006/metadata/properties" xmlns:ns3="f4eb3942-d5b4-4244-b07e-33604cb046a9" targetNamespace="http://schemas.microsoft.com/office/2006/metadata/properties" ma:root="true" ma:fieldsID="5efbd3f06b806bf0f79a078862976484" ns3:_="">
    <xsd:import namespace="f4eb3942-d5b4-4244-b07e-33604cb046a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b3942-d5b4-4244-b07e-33604cb046a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F6DF3-F37A-4C64-8BD2-B6FE1AAAB465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f4eb3942-d5b4-4244-b07e-33604cb046a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2397F95-797E-4EA5-BE84-81F8D1263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b3942-d5b4-4244-b07e-33604cb04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440727-99AA-416E-A842-8982F740D5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126</Words>
  <Application>Microsoft Office PowerPoint</Application>
  <PresentationFormat>Personnalisé</PresentationFormat>
  <Paragraphs>58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Open Sans Condensed</vt:lpstr>
      <vt:lpstr>Goudy Stout</vt:lpstr>
      <vt:lpstr>Arial</vt:lpstr>
      <vt:lpstr>Open Sans Bold</vt:lpstr>
      <vt:lpstr>Bebas Neue Bold</vt:lpstr>
      <vt:lpstr>IBM Plex Sans Condensed Bold</vt:lpstr>
      <vt:lpstr>Arial Black</vt:lpstr>
      <vt:lpstr>Libre Franklin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SISM SALLANCHES</dc:title>
  <dc:creator>Secretariat Espoir74</dc:creator>
  <cp:lastModifiedBy>LE MOULNIER Christian</cp:lastModifiedBy>
  <cp:revision>20</cp:revision>
  <cp:lastPrinted>2024-09-12T13:59:16Z</cp:lastPrinted>
  <dcterms:created xsi:type="dcterms:W3CDTF">2006-08-16T00:00:00Z</dcterms:created>
  <dcterms:modified xsi:type="dcterms:W3CDTF">2024-09-20T13:44:05Z</dcterms:modified>
  <dc:identifier>DAGNKnNPD6k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0x010100116BED5E7F026349BE04DD4AD456A923</vt:lpwstr>
  </property>
</Properties>
</file>